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7" r:id="rId4"/>
    <p:sldId id="270" r:id="rId5"/>
    <p:sldId id="268" r:id="rId6"/>
    <p:sldId id="269" r:id="rId7"/>
    <p:sldId id="271" r:id="rId8"/>
    <p:sldId id="272" r:id="rId9"/>
    <p:sldId id="276" r:id="rId10"/>
    <p:sldId id="273" r:id="rId11"/>
    <p:sldId id="277" r:id="rId12"/>
    <p:sldId id="280" r:id="rId13"/>
    <p:sldId id="281" r:id="rId14"/>
    <p:sldId id="282" r:id="rId15"/>
    <p:sldId id="283" r:id="rId16"/>
    <p:sldId id="278" r:id="rId17"/>
    <p:sldId id="284" r:id="rId18"/>
    <p:sldId id="285" r:id="rId19"/>
    <p:sldId id="286" r:id="rId20"/>
    <p:sldId id="287" r:id="rId21"/>
    <p:sldId id="288" r:id="rId22"/>
    <p:sldId id="289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72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0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33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02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47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23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48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4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6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1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4995334" cy="418134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1609859"/>
            <a:ext cx="4995332" cy="418134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4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9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7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2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208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627763"/>
            <a:ext cx="10131425" cy="4163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EB5EAC-0E2E-4E1C-AEF8-2B6B9F251CB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86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5AE8-EEAF-4206-99D8-813FE82D5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Fluvial Geomorphology:</a:t>
            </a:r>
            <a:br>
              <a:rPr lang="en-US" dirty="0"/>
            </a:br>
            <a:r>
              <a:rPr lang="en-US" dirty="0"/>
              <a:t>Sediment transport</a:t>
            </a:r>
            <a:br>
              <a:rPr lang="en-US" dirty="0"/>
            </a:br>
            <a:r>
              <a:rPr lang="en-US" dirty="0"/>
              <a:t>and Grain Size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EEA35-3677-4860-8F47-6D044D2C5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Zach </a:t>
            </a:r>
            <a:r>
              <a:rPr lang="en-US" dirty="0" err="1"/>
              <a:t>HIlgendorf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46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3B81EB-29AF-44FB-8D74-655806EAAB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9324" y="1176548"/>
            <a:ext cx="7230403" cy="4504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5F623-348F-46D7-B800-50F67C35F9B3}"/>
              </a:ext>
            </a:extLst>
          </p:cNvPr>
          <p:cNvSpPr txBox="1"/>
          <p:nvPr/>
        </p:nvSpPr>
        <p:spPr>
          <a:xfrm>
            <a:off x="9920377" y="5681452"/>
            <a:ext cx="220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Schumm (1979)</a:t>
            </a:r>
          </a:p>
        </p:txBody>
      </p:sp>
    </p:spTree>
    <p:extLst>
      <p:ext uri="{BB962C8B-B14F-4D97-AF65-F5344CB8AC3E}">
        <p14:creationId xmlns:p14="http://schemas.microsoft.com/office/powerpoint/2010/main" val="106097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r>
              <a:rPr lang="en-US" dirty="0"/>
              <a:t>Initiation of Motion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DFB3E-803F-415A-84FE-2FAD9EF620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2352" y="964725"/>
            <a:ext cx="6126222" cy="4928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7D443-CD5C-49A9-A510-921B989FE76F}"/>
              </a:ext>
            </a:extLst>
          </p:cNvPr>
          <p:cNvSpPr txBox="1"/>
          <p:nvPr/>
        </p:nvSpPr>
        <p:spPr>
          <a:xfrm>
            <a:off x="6778040" y="5907927"/>
            <a:ext cx="524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Charlton (2008), Adapted from </a:t>
            </a:r>
            <a:r>
              <a:rPr lang="en-US" dirty="0" err="1"/>
              <a:t>Morisawa</a:t>
            </a:r>
            <a:r>
              <a:rPr lang="en-US" dirty="0"/>
              <a:t> (1985)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71AE6-8F49-482D-85A2-7490240FB1FA}"/>
              </a:ext>
            </a:extLst>
          </p:cNvPr>
          <p:cNvSpPr txBox="1"/>
          <p:nvPr/>
        </p:nvSpPr>
        <p:spPr>
          <a:xfrm>
            <a:off x="10316928" y="4140679"/>
            <a:ext cx="156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 = ma</a:t>
            </a:r>
          </a:p>
        </p:txBody>
      </p:sp>
    </p:spTree>
    <p:extLst>
      <p:ext uri="{BB962C8B-B14F-4D97-AF65-F5344CB8AC3E}">
        <p14:creationId xmlns:p14="http://schemas.microsoft.com/office/powerpoint/2010/main" val="187514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r>
              <a:rPr lang="en-US" dirty="0"/>
              <a:t>Initiation of Motion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DFB3E-803F-415A-84FE-2FAD9EF620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2352" y="964725"/>
            <a:ext cx="6126222" cy="4928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7D443-CD5C-49A9-A510-921B989FE76F}"/>
              </a:ext>
            </a:extLst>
          </p:cNvPr>
          <p:cNvSpPr txBox="1"/>
          <p:nvPr/>
        </p:nvSpPr>
        <p:spPr>
          <a:xfrm>
            <a:off x="6778040" y="5907927"/>
            <a:ext cx="524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Charlton (2008), Adapted from </a:t>
            </a:r>
            <a:r>
              <a:rPr lang="en-US" dirty="0" err="1"/>
              <a:t>Morisawa</a:t>
            </a:r>
            <a:r>
              <a:rPr lang="en-US" dirty="0"/>
              <a:t> (1985)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952BA-FF23-42E6-940C-5144B4C200F0}"/>
              </a:ext>
            </a:extLst>
          </p:cNvPr>
          <p:cNvSpPr/>
          <p:nvPr/>
        </p:nvSpPr>
        <p:spPr>
          <a:xfrm>
            <a:off x="8159130" y="4838772"/>
            <a:ext cx="580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4000" baseline="-25000" dirty="0" err="1">
                <a:solidFill>
                  <a:schemeClr val="accent1">
                    <a:lumMod val="75000"/>
                  </a:schemeClr>
                </a:solidFill>
              </a:rPr>
              <a:t>g</a:t>
            </a:r>
            <a:endParaRPr lang="en-US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F701D8-43BC-45EF-8AE8-9DBAA557FFC2}"/>
              </a:ext>
            </a:extLst>
          </p:cNvPr>
          <p:cNvSpPr/>
          <p:nvPr/>
        </p:nvSpPr>
        <p:spPr>
          <a:xfrm>
            <a:off x="7694762" y="5523942"/>
            <a:ext cx="871268" cy="369332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144D2-2D80-4F99-A04C-B722B27F39DB}"/>
              </a:ext>
            </a:extLst>
          </p:cNvPr>
          <p:cNvSpPr txBox="1"/>
          <p:nvPr/>
        </p:nvSpPr>
        <p:spPr>
          <a:xfrm>
            <a:off x="10316928" y="4140679"/>
            <a:ext cx="156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 = ma</a:t>
            </a:r>
          </a:p>
        </p:txBody>
      </p:sp>
    </p:spTree>
    <p:extLst>
      <p:ext uri="{BB962C8B-B14F-4D97-AF65-F5344CB8AC3E}">
        <p14:creationId xmlns:p14="http://schemas.microsoft.com/office/powerpoint/2010/main" val="271531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r>
              <a:rPr lang="en-US" dirty="0"/>
              <a:t>Initiation of Motion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DFB3E-803F-415A-84FE-2FAD9EF620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2352" y="964725"/>
            <a:ext cx="6126222" cy="4928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7D443-CD5C-49A9-A510-921B989FE76F}"/>
              </a:ext>
            </a:extLst>
          </p:cNvPr>
          <p:cNvSpPr txBox="1"/>
          <p:nvPr/>
        </p:nvSpPr>
        <p:spPr>
          <a:xfrm>
            <a:off x="6778040" y="5907927"/>
            <a:ext cx="524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Charlton (2008), Adapted from </a:t>
            </a:r>
            <a:r>
              <a:rPr lang="en-US" dirty="0" err="1"/>
              <a:t>Morisawa</a:t>
            </a:r>
            <a:r>
              <a:rPr lang="en-US" dirty="0"/>
              <a:t> (1985)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952BA-FF23-42E6-940C-5144B4C200F0}"/>
              </a:ext>
            </a:extLst>
          </p:cNvPr>
          <p:cNvSpPr/>
          <p:nvPr/>
        </p:nvSpPr>
        <p:spPr>
          <a:xfrm>
            <a:off x="8159130" y="4838772"/>
            <a:ext cx="580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4000" baseline="-25000" dirty="0" err="1">
                <a:solidFill>
                  <a:schemeClr val="accent1">
                    <a:lumMod val="75000"/>
                  </a:schemeClr>
                </a:solidFill>
              </a:rPr>
              <a:t>g</a:t>
            </a:r>
            <a:endParaRPr lang="en-US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D6F0E-650D-48AC-8155-4CFBACA36BAF}"/>
              </a:ext>
            </a:extLst>
          </p:cNvPr>
          <p:cNvSpPr/>
          <p:nvPr/>
        </p:nvSpPr>
        <p:spPr>
          <a:xfrm>
            <a:off x="8159130" y="862287"/>
            <a:ext cx="5645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4000" baseline="-25000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endParaRPr lang="en-US" baseline="-25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179C81-0E1F-4BEA-8C71-C0668986AA5E}"/>
              </a:ext>
            </a:extLst>
          </p:cNvPr>
          <p:cNvSpPr/>
          <p:nvPr/>
        </p:nvSpPr>
        <p:spPr>
          <a:xfrm rot="16200000">
            <a:off x="7664168" y="1876647"/>
            <a:ext cx="526211" cy="257990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B8BA5-0A97-4690-B950-7818BED87CC3}"/>
              </a:ext>
            </a:extLst>
          </p:cNvPr>
          <p:cNvSpPr txBox="1"/>
          <p:nvPr/>
        </p:nvSpPr>
        <p:spPr>
          <a:xfrm>
            <a:off x="10316928" y="4140679"/>
            <a:ext cx="156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 = ma</a:t>
            </a:r>
          </a:p>
        </p:txBody>
      </p:sp>
    </p:spTree>
    <p:extLst>
      <p:ext uri="{BB962C8B-B14F-4D97-AF65-F5344CB8AC3E}">
        <p14:creationId xmlns:p14="http://schemas.microsoft.com/office/powerpoint/2010/main" val="1826420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r>
              <a:rPr lang="en-US" dirty="0"/>
              <a:t>Initiation of Motion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DFB3E-803F-415A-84FE-2FAD9EF620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2352" y="964725"/>
            <a:ext cx="6126222" cy="4928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7D443-CD5C-49A9-A510-921B989FE76F}"/>
              </a:ext>
            </a:extLst>
          </p:cNvPr>
          <p:cNvSpPr txBox="1"/>
          <p:nvPr/>
        </p:nvSpPr>
        <p:spPr>
          <a:xfrm>
            <a:off x="6778040" y="5907927"/>
            <a:ext cx="524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Charlton (2008), Adapted from </a:t>
            </a:r>
            <a:r>
              <a:rPr lang="en-US" dirty="0" err="1"/>
              <a:t>Morisawa</a:t>
            </a:r>
            <a:r>
              <a:rPr lang="en-US" dirty="0"/>
              <a:t> (1985)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71AE6-8F49-482D-85A2-7490240FB1FA}"/>
              </a:ext>
            </a:extLst>
          </p:cNvPr>
          <p:cNvSpPr txBox="1"/>
          <p:nvPr/>
        </p:nvSpPr>
        <p:spPr>
          <a:xfrm>
            <a:off x="8810954" y="4735901"/>
            <a:ext cx="30676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If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4000" baseline="-25000" dirty="0" err="1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US" sz="4000" baseline="-25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≥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4000" baseline="-25000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+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sz="4000" baseline="-25000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Grain stays at rest!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952BA-FF23-42E6-940C-5144B4C200F0}"/>
              </a:ext>
            </a:extLst>
          </p:cNvPr>
          <p:cNvSpPr/>
          <p:nvPr/>
        </p:nvSpPr>
        <p:spPr>
          <a:xfrm>
            <a:off x="8159130" y="4838772"/>
            <a:ext cx="580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4000" baseline="-25000" dirty="0" err="1">
                <a:solidFill>
                  <a:schemeClr val="accent1">
                    <a:lumMod val="75000"/>
                  </a:schemeClr>
                </a:solidFill>
              </a:rPr>
              <a:t>g</a:t>
            </a:r>
            <a:endParaRPr lang="en-US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D6F0E-650D-48AC-8155-4CFBACA36BAF}"/>
              </a:ext>
            </a:extLst>
          </p:cNvPr>
          <p:cNvSpPr/>
          <p:nvPr/>
        </p:nvSpPr>
        <p:spPr>
          <a:xfrm>
            <a:off x="8159130" y="862287"/>
            <a:ext cx="5645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4000" baseline="-25000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endParaRPr lang="en-US" baseline="-25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F7311F-18F5-4AB3-B70F-491BFACCE047}"/>
              </a:ext>
            </a:extLst>
          </p:cNvPr>
          <p:cNvSpPr/>
          <p:nvPr/>
        </p:nvSpPr>
        <p:spPr>
          <a:xfrm>
            <a:off x="9829779" y="2239638"/>
            <a:ext cx="6303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sz="4000" baseline="-25000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endParaRPr lang="en-US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77EECD-1C22-49B6-867E-FD7134C0C616}"/>
              </a:ext>
            </a:extLst>
          </p:cNvPr>
          <p:cNvSpPr/>
          <p:nvPr/>
        </p:nvSpPr>
        <p:spPr>
          <a:xfrm>
            <a:off x="9394145" y="2865296"/>
            <a:ext cx="630301" cy="369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A2CED-E82A-48F5-9E80-52990A6033F1}"/>
              </a:ext>
            </a:extLst>
          </p:cNvPr>
          <p:cNvSpPr txBox="1"/>
          <p:nvPr/>
        </p:nvSpPr>
        <p:spPr>
          <a:xfrm>
            <a:off x="10316928" y="4140679"/>
            <a:ext cx="156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 = ma</a:t>
            </a:r>
          </a:p>
        </p:txBody>
      </p:sp>
    </p:spTree>
    <p:extLst>
      <p:ext uri="{BB962C8B-B14F-4D97-AF65-F5344CB8AC3E}">
        <p14:creationId xmlns:p14="http://schemas.microsoft.com/office/powerpoint/2010/main" val="2587673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r>
              <a:rPr lang="en-US" dirty="0"/>
              <a:t>Initiation of Motion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DFB3E-803F-415A-84FE-2FAD9EF620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2352" y="964725"/>
            <a:ext cx="6126222" cy="4928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7D443-CD5C-49A9-A510-921B989FE76F}"/>
              </a:ext>
            </a:extLst>
          </p:cNvPr>
          <p:cNvSpPr txBox="1"/>
          <p:nvPr/>
        </p:nvSpPr>
        <p:spPr>
          <a:xfrm>
            <a:off x="6778040" y="5907927"/>
            <a:ext cx="524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Charlton (2008), Adapted from </a:t>
            </a:r>
            <a:r>
              <a:rPr lang="en-US" dirty="0" err="1"/>
              <a:t>Morisawa</a:t>
            </a:r>
            <a:r>
              <a:rPr lang="en-US" dirty="0"/>
              <a:t> (1985)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71AE6-8F49-482D-85A2-7490240FB1FA}"/>
              </a:ext>
            </a:extLst>
          </p:cNvPr>
          <p:cNvSpPr txBox="1"/>
          <p:nvPr/>
        </p:nvSpPr>
        <p:spPr>
          <a:xfrm>
            <a:off x="8810954" y="4735901"/>
            <a:ext cx="30676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If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4000" baseline="-25000" dirty="0" err="1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US" sz="4000" baseline="-25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&lt;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4000" baseline="-25000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+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sz="4000" baseline="-25000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Transport occurs!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952BA-FF23-42E6-940C-5144B4C200F0}"/>
              </a:ext>
            </a:extLst>
          </p:cNvPr>
          <p:cNvSpPr/>
          <p:nvPr/>
        </p:nvSpPr>
        <p:spPr>
          <a:xfrm>
            <a:off x="8159130" y="4838772"/>
            <a:ext cx="580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4000" baseline="-25000" dirty="0" err="1">
                <a:solidFill>
                  <a:schemeClr val="accent1">
                    <a:lumMod val="75000"/>
                  </a:schemeClr>
                </a:solidFill>
              </a:rPr>
              <a:t>g</a:t>
            </a:r>
            <a:endParaRPr lang="en-US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D6F0E-650D-48AC-8155-4CFBACA36BAF}"/>
              </a:ext>
            </a:extLst>
          </p:cNvPr>
          <p:cNvSpPr/>
          <p:nvPr/>
        </p:nvSpPr>
        <p:spPr>
          <a:xfrm>
            <a:off x="8159130" y="862287"/>
            <a:ext cx="5645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4000" baseline="-25000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endParaRPr lang="en-US" baseline="-25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F7311F-18F5-4AB3-B70F-491BFACCE047}"/>
              </a:ext>
            </a:extLst>
          </p:cNvPr>
          <p:cNvSpPr/>
          <p:nvPr/>
        </p:nvSpPr>
        <p:spPr>
          <a:xfrm>
            <a:off x="9829779" y="2239638"/>
            <a:ext cx="6303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sz="4000" baseline="-25000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endParaRPr lang="en-US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77EECD-1C22-49B6-867E-FD7134C0C616}"/>
              </a:ext>
            </a:extLst>
          </p:cNvPr>
          <p:cNvSpPr/>
          <p:nvPr/>
        </p:nvSpPr>
        <p:spPr>
          <a:xfrm>
            <a:off x="9394145" y="2865296"/>
            <a:ext cx="630301" cy="369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A2CED-E82A-48F5-9E80-52990A6033F1}"/>
              </a:ext>
            </a:extLst>
          </p:cNvPr>
          <p:cNvSpPr txBox="1"/>
          <p:nvPr/>
        </p:nvSpPr>
        <p:spPr>
          <a:xfrm>
            <a:off x="10316928" y="4140679"/>
            <a:ext cx="156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 = ma</a:t>
            </a:r>
          </a:p>
        </p:txBody>
      </p:sp>
    </p:spTree>
    <p:extLst>
      <p:ext uri="{BB962C8B-B14F-4D97-AF65-F5344CB8AC3E}">
        <p14:creationId xmlns:p14="http://schemas.microsoft.com/office/powerpoint/2010/main" val="339321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r>
              <a:rPr lang="en-US" dirty="0"/>
              <a:t>Initiation of Motion</a:t>
            </a:r>
          </a:p>
          <a:p>
            <a:r>
              <a:rPr lang="en-US" dirty="0" err="1"/>
              <a:t>Hjulström</a:t>
            </a:r>
            <a:r>
              <a:rPr lang="en-US" dirty="0"/>
              <a:t> Curve (1935)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7D443-CD5C-49A9-A510-921B989FE76F}"/>
              </a:ext>
            </a:extLst>
          </p:cNvPr>
          <p:cNvSpPr txBox="1"/>
          <p:nvPr/>
        </p:nvSpPr>
        <p:spPr>
          <a:xfrm>
            <a:off x="6937985" y="5791200"/>
            <a:ext cx="524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Charlton (2008), Adapted from </a:t>
            </a:r>
            <a:r>
              <a:rPr lang="en-US" dirty="0" err="1"/>
              <a:t>Hjulström</a:t>
            </a:r>
            <a:r>
              <a:rPr lang="en-US" dirty="0"/>
              <a:t> (1935)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7B19-2796-48EE-A947-F29FA27DED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EE42A-D52A-4E50-99FF-24F34445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76" y="1066799"/>
            <a:ext cx="6718323" cy="470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41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r>
              <a:rPr lang="en-US" dirty="0"/>
              <a:t>Initiation of Motion</a:t>
            </a:r>
          </a:p>
          <a:p>
            <a:r>
              <a:rPr lang="en-US" dirty="0" err="1"/>
              <a:t>Hjulström</a:t>
            </a:r>
            <a:r>
              <a:rPr lang="en-US" dirty="0"/>
              <a:t> Curve (1935)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7D443-CD5C-49A9-A510-921B989FE76F}"/>
              </a:ext>
            </a:extLst>
          </p:cNvPr>
          <p:cNvSpPr txBox="1"/>
          <p:nvPr/>
        </p:nvSpPr>
        <p:spPr>
          <a:xfrm>
            <a:off x="6937985" y="5791200"/>
            <a:ext cx="524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Charlton (2008), Adapted from </a:t>
            </a:r>
            <a:r>
              <a:rPr lang="en-US" dirty="0" err="1"/>
              <a:t>Hjulström</a:t>
            </a:r>
            <a:r>
              <a:rPr lang="en-US" dirty="0"/>
              <a:t> (1935)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7B19-2796-48EE-A947-F29FA27DED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EE42A-D52A-4E50-99FF-24F34445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76" y="1066799"/>
            <a:ext cx="6718323" cy="47088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C112C4-E3DF-4FE0-8D3B-E6ACCA3B0CBF}"/>
              </a:ext>
            </a:extLst>
          </p:cNvPr>
          <p:cNvCxnSpPr/>
          <p:nvPr/>
        </p:nvCxnSpPr>
        <p:spPr>
          <a:xfrm flipV="1">
            <a:off x="8617787" y="1250830"/>
            <a:ext cx="0" cy="3588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7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r>
              <a:rPr lang="en-US" dirty="0"/>
              <a:t>Initiation of Motion</a:t>
            </a:r>
          </a:p>
          <a:p>
            <a:r>
              <a:rPr lang="en-US" dirty="0" err="1"/>
              <a:t>Hjulström</a:t>
            </a:r>
            <a:r>
              <a:rPr lang="en-US" dirty="0"/>
              <a:t> Curve (1935)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7D443-CD5C-49A9-A510-921B989FE76F}"/>
              </a:ext>
            </a:extLst>
          </p:cNvPr>
          <p:cNvSpPr txBox="1"/>
          <p:nvPr/>
        </p:nvSpPr>
        <p:spPr>
          <a:xfrm>
            <a:off x="6937985" y="5791200"/>
            <a:ext cx="524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Charlton (2008), Adapted from </a:t>
            </a:r>
            <a:r>
              <a:rPr lang="en-US" dirty="0" err="1"/>
              <a:t>Hjulström</a:t>
            </a:r>
            <a:r>
              <a:rPr lang="en-US" dirty="0"/>
              <a:t> (1935)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7B19-2796-48EE-A947-F29FA27DED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EE42A-D52A-4E50-99FF-24F34445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76" y="1066799"/>
            <a:ext cx="6718323" cy="47088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C112C4-E3DF-4FE0-8D3B-E6ACCA3B0CBF}"/>
              </a:ext>
            </a:extLst>
          </p:cNvPr>
          <p:cNvCxnSpPr/>
          <p:nvPr/>
        </p:nvCxnSpPr>
        <p:spPr>
          <a:xfrm flipV="1">
            <a:off x="8617787" y="1250830"/>
            <a:ext cx="0" cy="3588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E3B315-80CF-49A9-B4B0-F734D110F96C}"/>
              </a:ext>
            </a:extLst>
          </p:cNvPr>
          <p:cNvCxnSpPr>
            <a:cxnSpLocks/>
          </p:cNvCxnSpPr>
          <p:nvPr/>
        </p:nvCxnSpPr>
        <p:spPr>
          <a:xfrm>
            <a:off x="6288657" y="3019245"/>
            <a:ext cx="54518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570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r>
              <a:rPr lang="en-US" dirty="0"/>
              <a:t>Initiation of Motion</a:t>
            </a:r>
          </a:p>
          <a:p>
            <a:r>
              <a:rPr lang="en-US" dirty="0" err="1"/>
              <a:t>Hjulström</a:t>
            </a:r>
            <a:r>
              <a:rPr lang="en-US" dirty="0"/>
              <a:t> Curve (1935)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7D443-CD5C-49A9-A510-921B989FE76F}"/>
              </a:ext>
            </a:extLst>
          </p:cNvPr>
          <p:cNvSpPr txBox="1"/>
          <p:nvPr/>
        </p:nvSpPr>
        <p:spPr>
          <a:xfrm>
            <a:off x="6937985" y="5791200"/>
            <a:ext cx="524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Charlton (2008), Adapted from </a:t>
            </a:r>
            <a:r>
              <a:rPr lang="en-US" dirty="0" err="1"/>
              <a:t>Hjulström</a:t>
            </a:r>
            <a:r>
              <a:rPr lang="en-US" dirty="0"/>
              <a:t> (1935)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7B19-2796-48EE-A947-F29FA27DED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EE42A-D52A-4E50-99FF-24F34445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76" y="1066799"/>
            <a:ext cx="6718323" cy="47088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03EDA32-C95A-4395-8492-4B3299667151}"/>
              </a:ext>
            </a:extLst>
          </p:cNvPr>
          <p:cNvSpPr/>
          <p:nvPr/>
        </p:nvSpPr>
        <p:spPr>
          <a:xfrm>
            <a:off x="8597059" y="2988085"/>
            <a:ext cx="84526" cy="845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657FB-D98D-426D-AF11-29DC12D8DC08}"/>
              </a:ext>
            </a:extLst>
          </p:cNvPr>
          <p:cNvSpPr txBox="1"/>
          <p:nvPr/>
        </p:nvSpPr>
        <p:spPr>
          <a:xfrm>
            <a:off x="10217110" y="4302973"/>
            <a:ext cx="148175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kern="1000" dirty="0">
                <a:solidFill>
                  <a:schemeClr val="bg1"/>
                </a:solidFill>
              </a:rPr>
              <a:t>Transport!</a:t>
            </a:r>
            <a:endParaRPr lang="en-US" sz="1600" kern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29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E3B1-E40B-42F7-BB65-F9E6B0D6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AE4E7-99F2-432F-A80F-9664FEDC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 Different Grain Sizes</a:t>
            </a:r>
          </a:p>
          <a:p>
            <a:r>
              <a:rPr lang="en-US" sz="2800" dirty="0"/>
              <a:t>Understand Basic Sediment Transport Concepts</a:t>
            </a:r>
          </a:p>
        </p:txBody>
      </p:sp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5F390D42-1258-4A13-8FB7-1035C8EED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1" r="4227"/>
          <a:stretch/>
        </p:blipFill>
        <p:spPr>
          <a:xfrm>
            <a:off x="8681070" y="2789853"/>
            <a:ext cx="3510930" cy="4068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D93A0-E587-4527-968A-BE50BD1CBB5A}"/>
              </a:ext>
            </a:extLst>
          </p:cNvPr>
          <p:cNvSpPr txBox="1"/>
          <p:nvPr/>
        </p:nvSpPr>
        <p:spPr>
          <a:xfrm>
            <a:off x="9106420" y="2420521"/>
            <a:ext cx="317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geo-nerd currently talking…</a:t>
            </a:r>
          </a:p>
        </p:txBody>
      </p:sp>
    </p:spTree>
    <p:extLst>
      <p:ext uri="{BB962C8B-B14F-4D97-AF65-F5344CB8AC3E}">
        <p14:creationId xmlns:p14="http://schemas.microsoft.com/office/powerpoint/2010/main" val="4045098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r>
              <a:rPr lang="en-US" dirty="0"/>
              <a:t>Initiation of Motion</a:t>
            </a:r>
          </a:p>
          <a:p>
            <a:r>
              <a:rPr lang="en-US" dirty="0" err="1"/>
              <a:t>Hjulström</a:t>
            </a:r>
            <a:r>
              <a:rPr lang="en-US" dirty="0"/>
              <a:t> Curve (1935)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7D443-CD5C-49A9-A510-921B989FE76F}"/>
              </a:ext>
            </a:extLst>
          </p:cNvPr>
          <p:cNvSpPr txBox="1"/>
          <p:nvPr/>
        </p:nvSpPr>
        <p:spPr>
          <a:xfrm>
            <a:off x="6937985" y="5791200"/>
            <a:ext cx="524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Charlton (2008), Adapted from </a:t>
            </a:r>
            <a:r>
              <a:rPr lang="en-US" dirty="0" err="1"/>
              <a:t>Hjulström</a:t>
            </a:r>
            <a:r>
              <a:rPr lang="en-US" dirty="0"/>
              <a:t> (1935)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7B19-2796-48EE-A947-F29FA27DED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EE42A-D52A-4E50-99FF-24F34445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76" y="1066799"/>
            <a:ext cx="6718323" cy="47088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03EDA32-C95A-4395-8492-4B3299667151}"/>
              </a:ext>
            </a:extLst>
          </p:cNvPr>
          <p:cNvSpPr/>
          <p:nvPr/>
        </p:nvSpPr>
        <p:spPr>
          <a:xfrm>
            <a:off x="9916900" y="2988085"/>
            <a:ext cx="84526" cy="845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14923-ED27-4D7A-89FC-174FC8C5D6DA}"/>
              </a:ext>
            </a:extLst>
          </p:cNvPr>
          <p:cNvSpPr txBox="1"/>
          <p:nvPr/>
        </p:nvSpPr>
        <p:spPr>
          <a:xfrm>
            <a:off x="10217110" y="4010289"/>
            <a:ext cx="1481752" cy="8309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kern="1000" dirty="0">
                <a:solidFill>
                  <a:schemeClr val="bg1"/>
                </a:solidFill>
              </a:rPr>
              <a:t>No</a:t>
            </a:r>
          </a:p>
          <a:p>
            <a:pPr algn="ctr"/>
            <a:r>
              <a:rPr lang="en-US" sz="2400" kern="1000" dirty="0">
                <a:solidFill>
                  <a:schemeClr val="bg1"/>
                </a:solidFill>
              </a:rPr>
              <a:t>Transport!</a:t>
            </a:r>
            <a:endParaRPr lang="en-US" sz="1600" kern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886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387-FEC7-40AF-BB14-D72E5C4F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7996-980E-4C93-9922-07BF4D8FA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r>
              <a:rPr lang="en-US" dirty="0"/>
              <a:t>Initiation of Motion</a:t>
            </a:r>
          </a:p>
          <a:p>
            <a:r>
              <a:rPr lang="en-US" dirty="0" err="1"/>
              <a:t>Hjulström</a:t>
            </a:r>
            <a:r>
              <a:rPr lang="en-US" dirty="0"/>
              <a:t> Curve (1935)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7D443-CD5C-49A9-A510-921B989FE76F}"/>
              </a:ext>
            </a:extLst>
          </p:cNvPr>
          <p:cNvSpPr txBox="1"/>
          <p:nvPr/>
        </p:nvSpPr>
        <p:spPr>
          <a:xfrm>
            <a:off x="6937985" y="5791200"/>
            <a:ext cx="524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Charlton (2008), Adapted from </a:t>
            </a:r>
            <a:r>
              <a:rPr lang="en-US" dirty="0" err="1"/>
              <a:t>Hjulström</a:t>
            </a:r>
            <a:r>
              <a:rPr lang="en-US" dirty="0"/>
              <a:t> (1935)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7B19-2796-48EE-A947-F29FA27DED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EE42A-D52A-4E50-99FF-24F34445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76" y="1066799"/>
            <a:ext cx="6718323" cy="47088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03EDA32-C95A-4395-8492-4B3299667151}"/>
              </a:ext>
            </a:extLst>
          </p:cNvPr>
          <p:cNvSpPr/>
          <p:nvPr/>
        </p:nvSpPr>
        <p:spPr>
          <a:xfrm>
            <a:off x="8597059" y="2073545"/>
            <a:ext cx="84526" cy="845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657FB-D98D-426D-AF11-29DC12D8DC08}"/>
              </a:ext>
            </a:extLst>
          </p:cNvPr>
          <p:cNvSpPr txBox="1"/>
          <p:nvPr/>
        </p:nvSpPr>
        <p:spPr>
          <a:xfrm>
            <a:off x="10217110" y="4302973"/>
            <a:ext cx="148175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kern="1000" dirty="0">
                <a:solidFill>
                  <a:schemeClr val="bg1"/>
                </a:solidFill>
              </a:rPr>
              <a:t>Transport!</a:t>
            </a:r>
            <a:endParaRPr lang="en-US" sz="1600" kern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05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45CC-200E-40A7-B707-F965A34B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14A9E-8150-4EE0-8C39-612F312168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Grain Shape</a:t>
            </a:r>
          </a:p>
          <a:p>
            <a:r>
              <a:rPr lang="en-US" dirty="0"/>
              <a:t>Grain Size</a:t>
            </a:r>
          </a:p>
          <a:p>
            <a:r>
              <a:rPr lang="en-US" dirty="0"/>
              <a:t>Geomorphic Thresholds</a:t>
            </a:r>
          </a:p>
          <a:p>
            <a:r>
              <a:rPr lang="en-US" dirty="0"/>
              <a:t>Initiation of Motion</a:t>
            </a:r>
          </a:p>
          <a:p>
            <a:r>
              <a:rPr lang="en-US" dirty="0" err="1"/>
              <a:t>Hjulström</a:t>
            </a:r>
            <a:r>
              <a:rPr lang="en-US" dirty="0"/>
              <a:t> Curve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D77C8-E2FE-4928-A6FD-A21357F562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97734-040A-489E-867B-D6ED4249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01" y="3133920"/>
            <a:ext cx="7559615" cy="1788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F7C730-A4D6-4625-AF68-4468CEE3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612" y="1530485"/>
            <a:ext cx="5287994" cy="14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44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45CC-200E-40A7-B707-F965A34B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14A9E-8150-4EE0-8C39-612F312168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Grain Shape</a:t>
            </a:r>
          </a:p>
          <a:p>
            <a:r>
              <a:rPr lang="en-US" dirty="0"/>
              <a:t>Grain Size</a:t>
            </a:r>
          </a:p>
          <a:p>
            <a:r>
              <a:rPr lang="en-US" dirty="0"/>
              <a:t>Geomorphic Thresholds</a:t>
            </a:r>
          </a:p>
          <a:p>
            <a:r>
              <a:rPr lang="en-US" dirty="0"/>
              <a:t>Initiation of Motion</a:t>
            </a:r>
          </a:p>
          <a:p>
            <a:r>
              <a:rPr lang="en-US" dirty="0" err="1"/>
              <a:t>Hjulström</a:t>
            </a:r>
            <a:r>
              <a:rPr lang="en-US" dirty="0"/>
              <a:t> Curve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D77C8-E2FE-4928-A6FD-A21357F562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AD5FC-6381-4DB7-93DD-13E562CC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76" y="1066799"/>
            <a:ext cx="6718323" cy="470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1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7CCC-C96F-416C-8120-7DE63B52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Grains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42C67B-FE26-468F-8AE5-0A0E2E2D59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 two grains are the same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CA60C-E4E5-4051-B3AF-21035001723A}"/>
              </a:ext>
            </a:extLst>
          </p:cNvPr>
          <p:cNvSpPr txBox="1"/>
          <p:nvPr/>
        </p:nvSpPr>
        <p:spPr>
          <a:xfrm>
            <a:off x="8738636" y="6035455"/>
            <a:ext cx="3151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Grains from a beach in southern California, USA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E65DE27-273B-40C9-B8B7-A39A247952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7" r="21505"/>
          <a:stretch/>
        </p:blipFill>
        <p:spPr>
          <a:xfrm rot="5400000">
            <a:off x="6666915" y="812295"/>
            <a:ext cx="5207211" cy="523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7CCC-C96F-416C-8120-7DE63B52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Grains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42C67B-FE26-468F-8AE5-0A0E2E2D59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 two grains are the same</a:t>
            </a:r>
          </a:p>
          <a:p>
            <a:r>
              <a:rPr lang="en-US" dirty="0"/>
              <a:t>Grains described by:</a:t>
            </a:r>
          </a:p>
          <a:p>
            <a:pPr lvl="1"/>
            <a:r>
              <a:rPr lang="en-US" dirty="0"/>
              <a:t>Composition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8485346B-9161-45A6-A5B8-747641309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265" y="1316880"/>
            <a:ext cx="6007836" cy="4505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CA60C-E4E5-4051-B3AF-21035001723A}"/>
              </a:ext>
            </a:extLst>
          </p:cNvPr>
          <p:cNvSpPr txBox="1"/>
          <p:nvPr/>
        </p:nvSpPr>
        <p:spPr>
          <a:xfrm>
            <a:off x="9537035" y="5822756"/>
            <a:ext cx="256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Banks of </a:t>
            </a:r>
            <a:r>
              <a:rPr lang="en-US" sz="1200" dirty="0" err="1"/>
              <a:t>Henrieville</a:t>
            </a:r>
            <a:r>
              <a:rPr lang="en-US" sz="1200" dirty="0"/>
              <a:t> Creek, Utah, USA.</a:t>
            </a:r>
          </a:p>
          <a:p>
            <a:pPr algn="r"/>
            <a:r>
              <a:rPr lang="en-US" sz="1200" dirty="0"/>
              <a:t>Photo Credit: A. Hilgendorf  </a:t>
            </a:r>
          </a:p>
        </p:txBody>
      </p:sp>
    </p:spTree>
    <p:extLst>
      <p:ext uri="{BB962C8B-B14F-4D97-AF65-F5344CB8AC3E}">
        <p14:creationId xmlns:p14="http://schemas.microsoft.com/office/powerpoint/2010/main" val="3621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7CCC-C96F-416C-8120-7DE63B52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Grains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42C67B-FE26-468F-8AE5-0A0E2E2D59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 two grains are the same</a:t>
            </a:r>
          </a:p>
          <a:p>
            <a:r>
              <a:rPr lang="en-US" dirty="0"/>
              <a:t>Grains described by:</a:t>
            </a:r>
          </a:p>
          <a:p>
            <a:pPr lvl="1"/>
            <a:r>
              <a:rPr lang="en-US" dirty="0"/>
              <a:t>Composition</a:t>
            </a:r>
          </a:p>
          <a:p>
            <a:pPr lvl="1"/>
            <a:r>
              <a:rPr lang="en-US" dirty="0"/>
              <a:t>Shape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8485346B-9161-45A6-A5B8-747641309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3" r="24647"/>
          <a:stretch/>
        </p:blipFill>
        <p:spPr>
          <a:xfrm>
            <a:off x="5985265" y="1104182"/>
            <a:ext cx="6007836" cy="4931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CA60C-E4E5-4051-B3AF-21035001723A}"/>
              </a:ext>
            </a:extLst>
          </p:cNvPr>
          <p:cNvSpPr txBox="1"/>
          <p:nvPr/>
        </p:nvSpPr>
        <p:spPr>
          <a:xfrm>
            <a:off x="8529524" y="6035454"/>
            <a:ext cx="3463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Banks of the Little Missouri River, North Dakota, USA</a:t>
            </a:r>
          </a:p>
        </p:txBody>
      </p:sp>
    </p:spTree>
    <p:extLst>
      <p:ext uri="{BB962C8B-B14F-4D97-AF65-F5344CB8AC3E}">
        <p14:creationId xmlns:p14="http://schemas.microsoft.com/office/powerpoint/2010/main" val="234551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7CCC-C96F-416C-8120-7DE63B52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Grains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42C67B-FE26-468F-8AE5-0A0E2E2D59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 two grains are the same</a:t>
            </a:r>
          </a:p>
          <a:p>
            <a:r>
              <a:rPr lang="en-US" dirty="0"/>
              <a:t>Grains described by:</a:t>
            </a:r>
          </a:p>
          <a:p>
            <a:pPr lvl="1"/>
            <a:r>
              <a:rPr lang="en-US" dirty="0"/>
              <a:t>Composition</a:t>
            </a:r>
          </a:p>
          <a:p>
            <a:pPr lvl="1"/>
            <a:r>
              <a:rPr lang="en-US" dirty="0"/>
              <a:t>Shape</a:t>
            </a:r>
          </a:p>
          <a:p>
            <a:pPr lvl="1"/>
            <a:r>
              <a:rPr lang="en-US" dirty="0"/>
              <a:t>Size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5E73AE-7CD2-4EFA-8E29-A1A06C5705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85"/>
          <a:stretch/>
        </p:blipFill>
        <p:spPr>
          <a:xfrm rot="5400000">
            <a:off x="6171821" y="407752"/>
            <a:ext cx="5883978" cy="6035622"/>
          </a:xfrm>
        </p:spPr>
      </p:pic>
    </p:spTree>
    <p:extLst>
      <p:ext uri="{BB962C8B-B14F-4D97-AF65-F5344CB8AC3E}">
        <p14:creationId xmlns:p14="http://schemas.microsoft.com/office/powerpoint/2010/main" val="206634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A9173C-DF2A-4CBA-BDCC-4F18895A4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996"/>
            <a:ext cx="12174890" cy="5184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4F843-F0DF-416B-A80B-A77CEB84F8B1}"/>
              </a:ext>
            </a:extLst>
          </p:cNvPr>
          <p:cNvSpPr txBox="1"/>
          <p:nvPr/>
        </p:nvSpPr>
        <p:spPr>
          <a:xfrm>
            <a:off x="8435331" y="6021004"/>
            <a:ext cx="3756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 and Adapted from Miller and Henderson (2010)</a:t>
            </a:r>
          </a:p>
        </p:txBody>
      </p:sp>
    </p:spTree>
    <p:extLst>
      <p:ext uri="{BB962C8B-B14F-4D97-AF65-F5344CB8AC3E}">
        <p14:creationId xmlns:p14="http://schemas.microsoft.com/office/powerpoint/2010/main" val="199518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8BD71-084E-4B57-893B-677B82BF7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029"/>
            <a:ext cx="12192000" cy="50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6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D9ED31-69FF-4527-94FA-22DC66B8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Initiation of Motion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07069B-52EB-4C04-9747-BC51BDBD3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06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BD1C100-3A27-456E-B3B4-EFB20BA7AAC7}" vid="{C9F59442-8FD3-4C7F-A06F-D92CA5D6C3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</TotalTime>
  <Words>422</Words>
  <Application>Microsoft Office PowerPoint</Application>
  <PresentationFormat>Widescreen</PresentationFormat>
  <Paragraphs>116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Theme1</vt:lpstr>
      <vt:lpstr>Fluvial Geomorphology: Sediment transport and Grain Size</vt:lpstr>
      <vt:lpstr>Objectives</vt:lpstr>
      <vt:lpstr>Introduction to Grains</vt:lpstr>
      <vt:lpstr>Introduction to Grains</vt:lpstr>
      <vt:lpstr>Introduction to Grains</vt:lpstr>
      <vt:lpstr>Introduction to Grains</vt:lpstr>
      <vt:lpstr>PowerPoint Presentation</vt:lpstr>
      <vt:lpstr>PowerPoint Presentation</vt:lpstr>
      <vt:lpstr>Initiation of Motion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Recap</vt:lpstr>
      <vt:lpstr>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Fluvial Geomorphology: Grain Size</dc:title>
  <dc:creator>Zach Hilgendorf (Student)</dc:creator>
  <cp:lastModifiedBy>Zach Hilgendorf (Student)</cp:lastModifiedBy>
  <cp:revision>36</cp:revision>
  <dcterms:created xsi:type="dcterms:W3CDTF">2021-01-08T01:13:58Z</dcterms:created>
  <dcterms:modified xsi:type="dcterms:W3CDTF">2021-01-27T19:17:30Z</dcterms:modified>
</cp:coreProperties>
</file>